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app.xml" ContentType="application/vnd.openxmlformats-officedocument.extended-properties+xml"/>
  <Override PartName="/docProps/core.xml" ContentType="application/vnd.openxmlformats-package.core-properties+xml"/>
  <Override PartName="/_rels/.rels" ContentType="application/vnd.openxmlformats-package.relationships+xml"/>
  <Override PartName="/ppt/notesSlides/_rels/notesSlide17.xml.rels" ContentType="application/vnd.openxmlformats-package.relationships+xml"/>
  <Override PartName="/ppt/notesSlides/notesSlide17.xml" ContentType="application/vnd.openxmlformats-officedocument.presentationml.notesSlide+xml"/>
  <Override PartName="/ppt/_rels/presentation.xml.rels" ContentType="application/vnd.openxmlformats-package.relationships+xml"/>
  <Override PartName="/ppt/media/image12.jpeg" ContentType="image/jpeg"/>
  <Override PartName="/ppt/media/image10.jpeg" ContentType="image/jpeg"/>
  <Override PartName="/ppt/media/image3.jpeg" ContentType="image/jpeg"/>
  <Override PartName="/ppt/media/image1.jpeg" ContentType="image/jpeg"/>
  <Override PartName="/ppt/media/image4.jpeg" ContentType="image/jpeg"/>
  <Override PartName="/ppt/media/image6.png" ContentType="image/png"/>
  <Override PartName="/ppt/media/image5.png" ContentType="image/png"/>
  <Override PartName="/ppt/media/image7.png" ContentType="image/png"/>
  <Override PartName="/ppt/media/image9.jpeg" ContentType="image/jpeg"/>
  <Override PartName="/ppt/media/image2.jpeg" ContentType="image/jpeg"/>
  <Override PartName="/ppt/media/image8.jpeg" ContentType="image/jpeg"/>
  <Override PartName="/ppt/media/image11.jpeg" ContentType="image/jpeg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presentation.xml" ContentType="application/vnd.openxmlformats-officedocument.presentationml.presentation.main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_rels/slideLayout1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86F731DB-241A-4798-8FC8-B4CB68E3B9E5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sldImg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</p:spPr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Hi, can I speak with you privately?”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That's not appropriate.”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They asked you to stop.”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This is a private venue.”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C32BA2BF-172F-48D0-9805-0C208D8989AF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200" spc="-1" strike="noStrike">
                <a:latin typeface="Arial"/>
              </a:rPr>
              <a:t>Code of Conduct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Enforcement Training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CC NC-BY-SA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Otter Tech LLC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sharp@otter.technology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Discussion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 the incident responder: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was hard or complicated?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 the reported person: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did the incident responder do well?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  <a:ea typeface="WenQuanYi Micro Hei"/>
              </a:rPr>
              <a:t>What techniques did </a:t>
            </a:r>
            <a:r>
              <a:rPr b="0" lang="en-US" sz="2800" spc="-1" strike="noStrike">
                <a:latin typeface="Arial"/>
              </a:rPr>
              <a:t>the incident responder use?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Any effective phrases?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Intent vs. Impact</a:t>
            </a:r>
            <a:endParaRPr b="0" lang="en-US" sz="4400" spc="-1" strike="noStrike">
              <a:latin typeface="Arial"/>
            </a:endParaRPr>
          </a:p>
        </p:txBody>
      </p:sp>
      <p:grpSp>
        <p:nvGrpSpPr>
          <p:cNvPr id="74" name="Group 2"/>
          <p:cNvGrpSpPr/>
          <p:nvPr/>
        </p:nvGrpSpPr>
        <p:grpSpPr>
          <a:xfrm>
            <a:off x="1779840" y="387360"/>
            <a:ext cx="8320680" cy="6754680"/>
            <a:chOff x="1779840" y="387360"/>
            <a:chExt cx="8320680" cy="6754680"/>
          </a:xfrm>
        </p:grpSpPr>
        <p:pic>
          <p:nvPicPr>
            <p:cNvPr id="75" name="Pow-openclipart-Viscious-Speed.svg" descr=""/>
            <p:cNvPicPr/>
            <p:nvPr/>
          </p:nvPicPr>
          <p:blipFill>
            <a:blip r:embed="rId1"/>
            <a:stretch/>
          </p:blipFill>
          <p:spPr>
            <a:xfrm rot="17203200">
              <a:off x="4105440" y="1217520"/>
              <a:ext cx="5522760" cy="5094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" name="" descr=""/>
            <p:cNvPicPr/>
            <p:nvPr/>
          </p:nvPicPr>
          <p:blipFill>
            <a:blip r:embed="rId2"/>
            <a:stretch/>
          </p:blipFill>
          <p:spPr>
            <a:xfrm flipH="1">
              <a:off x="6014520" y="2584800"/>
              <a:ext cx="2284200" cy="24987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" descr=""/>
            <p:cNvPicPr/>
            <p:nvPr/>
          </p:nvPicPr>
          <p:blipFill>
            <a:blip r:embed="rId3"/>
            <a:stretch/>
          </p:blipFill>
          <p:spPr>
            <a:xfrm>
              <a:off x="1779840" y="2969280"/>
              <a:ext cx="1844280" cy="2247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78" name="CustomShape 3"/>
            <p:cNvSpPr/>
            <p:nvPr/>
          </p:nvSpPr>
          <p:spPr>
            <a:xfrm>
              <a:off x="2150280" y="3354480"/>
              <a:ext cx="1250640" cy="832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930" y="7160"/>
                  </a:moveTo>
                  <a:cubicBezTo>
                    <a:pt x="1530" y="4490"/>
                    <a:pt x="3400" y="1970"/>
                    <a:pt x="5270" y="1970"/>
                  </a:cubicBezTo>
                  <a:cubicBezTo>
                    <a:pt x="5860" y="1950"/>
                    <a:pt x="6470" y="2210"/>
                    <a:pt x="6970" y="2600"/>
                  </a:cubicBezTo>
                  <a:cubicBezTo>
                    <a:pt x="7450" y="1390"/>
                    <a:pt x="8340" y="650"/>
                    <a:pt x="9340" y="650"/>
                  </a:cubicBezTo>
                  <a:cubicBezTo>
                    <a:pt x="10004" y="690"/>
                    <a:pt x="10710" y="1050"/>
                    <a:pt x="11210" y="1700"/>
                  </a:cubicBezTo>
                  <a:cubicBezTo>
                    <a:pt x="11570" y="630"/>
                    <a:pt x="12330" y="0"/>
                    <a:pt x="13150" y="0"/>
                  </a:cubicBezTo>
                  <a:cubicBezTo>
                    <a:pt x="13840" y="0"/>
                    <a:pt x="14470" y="460"/>
                    <a:pt x="14870" y="1160"/>
                  </a:cubicBezTo>
                  <a:cubicBezTo>
                    <a:pt x="15330" y="440"/>
                    <a:pt x="16020" y="0"/>
                    <a:pt x="16740" y="0"/>
                  </a:cubicBezTo>
                  <a:cubicBezTo>
                    <a:pt x="17910" y="0"/>
                    <a:pt x="18900" y="1130"/>
                    <a:pt x="19110" y="2710"/>
                  </a:cubicBezTo>
                  <a:cubicBezTo>
                    <a:pt x="20240" y="3150"/>
                    <a:pt x="21060" y="4580"/>
                    <a:pt x="21060" y="6220"/>
                  </a:cubicBezTo>
                  <a:cubicBezTo>
                    <a:pt x="21060" y="6720"/>
                    <a:pt x="21000" y="7200"/>
                    <a:pt x="20830" y="7660"/>
                  </a:cubicBezTo>
                  <a:cubicBezTo>
                    <a:pt x="21310" y="8460"/>
                    <a:pt x="21600" y="9450"/>
                    <a:pt x="21600" y="10460"/>
                  </a:cubicBezTo>
                  <a:cubicBezTo>
                    <a:pt x="21600" y="12750"/>
                    <a:pt x="20310" y="14680"/>
                    <a:pt x="18650" y="15010"/>
                  </a:cubicBezTo>
                  <a:cubicBezTo>
                    <a:pt x="18650" y="17200"/>
                    <a:pt x="17370" y="18920"/>
                    <a:pt x="15770" y="18920"/>
                  </a:cubicBezTo>
                  <a:cubicBezTo>
                    <a:pt x="15220" y="18920"/>
                    <a:pt x="14700" y="18710"/>
                    <a:pt x="14240" y="18310"/>
                  </a:cubicBezTo>
                  <a:cubicBezTo>
                    <a:pt x="13820" y="20240"/>
                    <a:pt x="12490" y="21600"/>
                    <a:pt x="11000" y="21600"/>
                  </a:cubicBezTo>
                  <a:cubicBezTo>
                    <a:pt x="9890" y="21600"/>
                    <a:pt x="8840" y="20790"/>
                    <a:pt x="8210" y="19510"/>
                  </a:cubicBezTo>
                  <a:cubicBezTo>
                    <a:pt x="7620" y="20000"/>
                    <a:pt x="7930" y="20290"/>
                    <a:pt x="6240" y="20290"/>
                  </a:cubicBezTo>
                  <a:cubicBezTo>
                    <a:pt x="4850" y="20290"/>
                    <a:pt x="3570" y="19280"/>
                    <a:pt x="2900" y="17640"/>
                  </a:cubicBezTo>
                  <a:cubicBezTo>
                    <a:pt x="1300" y="17600"/>
                    <a:pt x="480" y="16300"/>
                    <a:pt x="480" y="14660"/>
                  </a:cubicBezTo>
                  <a:cubicBezTo>
                    <a:pt x="480" y="13900"/>
                    <a:pt x="690" y="13210"/>
                    <a:pt x="1070" y="12640"/>
                  </a:cubicBezTo>
                  <a:cubicBezTo>
                    <a:pt x="380" y="12160"/>
                    <a:pt x="0" y="11210"/>
                    <a:pt x="0" y="10120"/>
                  </a:cubicBezTo>
                  <a:cubicBezTo>
                    <a:pt x="0" y="8590"/>
                    <a:pt x="840" y="7330"/>
                    <a:pt x="1930" y="7160"/>
                  </a:cubicBezTo>
                  <a:close/>
                  <a:moveTo>
                    <a:pt x="1930" y="7160"/>
                  </a:moveTo>
                  <a:cubicBezTo>
                    <a:pt x="1950" y="7410"/>
                    <a:pt x="2040" y="7690"/>
                    <a:pt x="2090" y="7920"/>
                  </a:cubicBezTo>
                  <a:moveTo>
                    <a:pt x="6970" y="2600"/>
                  </a:moveTo>
                  <a:cubicBezTo>
                    <a:pt x="7200" y="2790"/>
                    <a:pt x="7480" y="3050"/>
                    <a:pt x="7670" y="3310"/>
                  </a:cubicBezTo>
                  <a:moveTo>
                    <a:pt x="11210" y="1700"/>
                  </a:moveTo>
                  <a:cubicBezTo>
                    <a:pt x="11130" y="1910"/>
                    <a:pt x="11080" y="2160"/>
                    <a:pt x="11030" y="2400"/>
                  </a:cubicBezTo>
                  <a:moveTo>
                    <a:pt x="14870" y="1160"/>
                  </a:moveTo>
                  <a:cubicBezTo>
                    <a:pt x="14720" y="1400"/>
                    <a:pt x="14640" y="1720"/>
                    <a:pt x="14540" y="2010"/>
                  </a:cubicBezTo>
                  <a:moveTo>
                    <a:pt x="19110" y="2710"/>
                  </a:moveTo>
                  <a:cubicBezTo>
                    <a:pt x="19130" y="2890"/>
                    <a:pt x="19230" y="3290"/>
                    <a:pt x="19190" y="3380"/>
                  </a:cubicBezTo>
                  <a:moveTo>
                    <a:pt x="20830" y="7660"/>
                  </a:moveTo>
                  <a:cubicBezTo>
                    <a:pt x="20660" y="8170"/>
                    <a:pt x="20430" y="8620"/>
                    <a:pt x="20110" y="8990"/>
                  </a:cubicBezTo>
                  <a:moveTo>
                    <a:pt x="18660" y="15010"/>
                  </a:moveTo>
                  <a:cubicBezTo>
                    <a:pt x="18740" y="14200"/>
                    <a:pt x="18280" y="12200"/>
                    <a:pt x="17000" y="11450"/>
                  </a:cubicBezTo>
                  <a:moveTo>
                    <a:pt x="14240" y="18310"/>
                  </a:moveTo>
                  <a:cubicBezTo>
                    <a:pt x="14320" y="17980"/>
                    <a:pt x="14350" y="17680"/>
                    <a:pt x="14370" y="17360"/>
                  </a:cubicBezTo>
                  <a:moveTo>
                    <a:pt x="8220" y="19510"/>
                  </a:moveTo>
                  <a:cubicBezTo>
                    <a:pt x="8060" y="19250"/>
                    <a:pt x="7960" y="18950"/>
                    <a:pt x="7860" y="18640"/>
                  </a:cubicBezTo>
                  <a:moveTo>
                    <a:pt x="2900" y="17640"/>
                  </a:moveTo>
                  <a:cubicBezTo>
                    <a:pt x="3090" y="17600"/>
                    <a:pt x="3280" y="17540"/>
                    <a:pt x="3460" y="17450"/>
                  </a:cubicBezTo>
                  <a:moveTo>
                    <a:pt x="1070" y="12640"/>
                  </a:moveTo>
                  <a:cubicBezTo>
                    <a:pt x="1400" y="12900"/>
                    <a:pt x="1780" y="13130"/>
                    <a:pt x="2330" y="13040"/>
                  </a:cubicBezTo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/>
              <a:r>
                <a:rPr b="0" lang="en-US" sz="2800" spc="-1" strike="noStrike">
                  <a:latin typeface="Arial"/>
                </a:rPr>
                <a:t>Intent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79" name="CustomShape 4"/>
            <p:cNvSpPr/>
            <p:nvPr/>
          </p:nvSpPr>
          <p:spPr>
            <a:xfrm>
              <a:off x="3600360" y="4313520"/>
              <a:ext cx="1724040" cy="802800"/>
            </a:xfrm>
            <a:custGeom>
              <a:avLst/>
              <a:gdLst/>
              <a:ahLst/>
              <a:rect l="0" t="0" r="r" b="b"/>
              <a:pathLst>
                <a:path w="4791" h="2232">
                  <a:moveTo>
                    <a:pt x="0" y="557"/>
                  </a:moveTo>
                  <a:lnTo>
                    <a:pt x="3592" y="557"/>
                  </a:lnTo>
                  <a:lnTo>
                    <a:pt x="3592" y="0"/>
                  </a:lnTo>
                  <a:lnTo>
                    <a:pt x="4790" y="1115"/>
                  </a:lnTo>
                  <a:lnTo>
                    <a:pt x="3592" y="2231"/>
                  </a:lnTo>
                  <a:lnTo>
                    <a:pt x="3592" y="1673"/>
                  </a:lnTo>
                  <a:lnTo>
                    <a:pt x="0" y="1673"/>
                  </a:lnTo>
                  <a:lnTo>
                    <a:pt x="0" y="557"/>
                  </a:lnTo>
                </a:path>
              </a:pathLst>
            </a:cu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/>
              <a:r>
                <a:rPr b="0" lang="en-US" sz="2800" spc="-1" strike="noStrike">
                  <a:solidFill>
                    <a:srgbClr val="ffffff"/>
                  </a:solidFill>
                  <a:latin typeface="Arial"/>
                </a:rPr>
                <a:t>behavior</a:t>
              </a:r>
              <a:endParaRPr b="0" lang="en-US" sz="2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Intent is Not Magic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1" name="TextShape 2"/>
          <p:cNvSpPr txBox="1"/>
          <p:nvPr/>
        </p:nvSpPr>
        <p:spPr>
          <a:xfrm>
            <a:off x="504000" y="1769040"/>
            <a:ext cx="9071640" cy="4540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Action or inaction has impact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intent still causes harm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Harm causes strong emotions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Goal: Stop the behavior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Ensure reported people</a:t>
            </a:r>
            <a:br/>
            <a:r>
              <a:rPr b="0" lang="en-US" sz="3200" spc="-1" strike="noStrike">
                <a:latin typeface="Arial"/>
              </a:rPr>
              <a:t>understand their impact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Allow reporters to</a:t>
            </a:r>
            <a:br/>
            <a:r>
              <a:rPr b="0" lang="en-US" sz="3200" spc="-1" strike="noStrike">
                <a:latin typeface="Arial"/>
              </a:rPr>
              <a:t>express their emotions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6479280" y="1795680"/>
            <a:ext cx="3265200" cy="2449440"/>
          </a:xfrm>
          <a:prstGeom prst="rect">
            <a:avLst/>
          </a:prstGeom>
          <a:ln>
            <a:noFill/>
          </a:ln>
        </p:spPr>
      </p:pic>
      <p:sp>
        <p:nvSpPr>
          <p:cNvPr id="83" name="TextShape 3"/>
          <p:cNvSpPr txBox="1"/>
          <p:nvPr/>
        </p:nvSpPr>
        <p:spPr>
          <a:xfrm>
            <a:off x="6971760" y="4408560"/>
            <a:ext cx="24591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US" sz="1800" spc="-1" strike="noStrike">
                <a:latin typeface="Arial"/>
              </a:rPr>
              <a:t>CC BY Fabricio Zuardi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(modified)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Evaluating Risk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85" name="Table 2"/>
          <p:cNvGraphicFramePr/>
          <p:nvPr/>
        </p:nvGraphicFramePr>
        <p:xfrm>
          <a:off x="239760" y="1371600"/>
          <a:ext cx="9600480" cy="4878360"/>
        </p:xfrm>
        <a:graphic>
          <a:graphicData uri="http://schemas.openxmlformats.org/drawingml/2006/table">
            <a:tbl>
              <a:tblPr/>
              <a:tblGrid>
                <a:gridCol w="1553040"/>
                <a:gridCol w="3950280"/>
                <a:gridCol w="4097520"/>
              </a:tblGrid>
              <a:tr h="6663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10456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Inappropriate behavior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in private message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Repeated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borderline incidents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Pattern of verbal or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emotional abuse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</a:tr>
              <a:tr h="210780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Inappropriate behavior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on a public channel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Sexual harassment</a:t>
                      </a:r>
                      <a:br/>
                      <a:r>
                        <a:rPr b="0" lang="en-US" sz="2600" spc="-1" strike="noStrike">
                          <a:latin typeface="Arial"/>
                        </a:rPr>
                        <a:t>Stalking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Publishing private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information (doxxing)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333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Deciding Response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87" name="Table 2"/>
          <p:cNvGraphicFramePr/>
          <p:nvPr/>
        </p:nvGraphicFramePr>
        <p:xfrm>
          <a:off x="239760" y="1371600"/>
          <a:ext cx="9600480" cy="4878360"/>
        </p:xfrm>
        <a:graphic>
          <a:graphicData uri="http://schemas.openxmlformats.org/drawingml/2006/table">
            <a:tbl>
              <a:tblPr/>
              <a:tblGrid>
                <a:gridCol w="1553040"/>
                <a:gridCol w="3950280"/>
                <a:gridCol w="4097520"/>
              </a:tblGrid>
              <a:tr h="6663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10456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Issue warning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Monitor and document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patterns of behavior,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warn or temporary ban,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remove from leadership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</a:tr>
              <a:tr h="210780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Reprimand, removal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of offensive material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Public response from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moderators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Coordinated planning</a:t>
                      </a:r>
                      <a:br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Additional resources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Reach out to others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333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Before Speaking to a</a:t>
            </a:r>
            <a:br/>
            <a:r>
              <a:rPr b="0" lang="en-US" sz="4400" spc="-1" strike="noStrike">
                <a:latin typeface="Arial"/>
              </a:rPr>
              <a:t>Reported Person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Write down: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Their behavior and impact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 behavioral modification plan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Consequences for their behavior (?)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will happen if they don't agree to</a:t>
            </a:r>
            <a:br/>
            <a:r>
              <a:rPr b="0" lang="en-US" sz="3200" spc="-1" strike="noStrike">
                <a:latin typeface="Arial"/>
              </a:rPr>
              <a:t>modify their behavior?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Who can they appeal the decision to?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changes will address systemic issues?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Common Reactions for</a:t>
            </a:r>
            <a:br/>
            <a:r>
              <a:rPr b="0" lang="en-US" sz="4400" spc="-1" strike="noStrike">
                <a:latin typeface="Arial"/>
              </a:rPr>
              <a:t>Reported People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Defensiveness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Denial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Blame shifting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Seeking reassurance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Self blame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Manipulation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rcRect l="11719" t="0" r="37652" b="0"/>
          <a:stretch/>
        </p:blipFill>
        <p:spPr>
          <a:xfrm>
            <a:off x="5564520" y="1831680"/>
            <a:ext cx="3602160" cy="4102560"/>
          </a:xfrm>
          <a:prstGeom prst="rect">
            <a:avLst/>
          </a:prstGeom>
          <a:ln>
            <a:noFill/>
          </a:ln>
        </p:spPr>
      </p:pic>
      <p:sp>
        <p:nvSpPr>
          <p:cNvPr id="93" name="TextShape 3"/>
          <p:cNvSpPr txBox="1"/>
          <p:nvPr/>
        </p:nvSpPr>
        <p:spPr>
          <a:xfrm>
            <a:off x="5505840" y="6035040"/>
            <a:ext cx="37926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Emotion CC BY 2.0 Osamu Kaneko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Following up with</a:t>
            </a:r>
            <a:br/>
            <a:r>
              <a:rPr b="0" lang="en-US" sz="4400" spc="-1" strike="noStrike">
                <a:latin typeface="Arial"/>
              </a:rPr>
              <a:t>the reported person: </a:t>
            </a:r>
            <a:r>
              <a:rPr b="1" lang="en-US" sz="4400" spc="-1" strike="noStrike">
                <a:latin typeface="Arial"/>
              </a:rPr>
              <a:t>BIRDS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5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Speak privately via direct message or video chat</a:t>
            </a:r>
            <a:br/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State what their </a:t>
            </a:r>
            <a:r>
              <a:rPr b="1" lang="en-US" sz="3200" spc="-1" strike="noStrike">
                <a:latin typeface="Arial"/>
              </a:rPr>
              <a:t>Behavior</a:t>
            </a:r>
            <a:r>
              <a:rPr b="0" lang="en-US" sz="3200" spc="-1" strike="noStrike">
                <a:latin typeface="Arial"/>
              </a:rPr>
              <a:t> was without judgment words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State the </a:t>
            </a:r>
            <a:r>
              <a:rPr b="1" lang="en-US" sz="3200" spc="-1" strike="noStrike">
                <a:latin typeface="Arial"/>
              </a:rPr>
              <a:t>Impact</a:t>
            </a:r>
            <a:r>
              <a:rPr b="0" lang="en-US" sz="3200" spc="-1" strike="noStrike">
                <a:latin typeface="Arial"/>
              </a:rPr>
              <a:t> on the reporter or community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Allow</a:t>
            </a:r>
            <a:r>
              <a:rPr b="0" lang="en-US" sz="3200" spc="-1" strike="noStrike">
                <a:latin typeface="Arial"/>
              </a:rPr>
              <a:t> the reported person to </a:t>
            </a:r>
            <a:r>
              <a:rPr b="1" lang="en-US" sz="3200" spc="-1" strike="noStrike">
                <a:latin typeface="Arial"/>
              </a:rPr>
              <a:t>Respond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Don't</a:t>
            </a:r>
            <a:r>
              <a:rPr b="0" lang="en-US" sz="3200" spc="-1" strike="noStrike">
                <a:latin typeface="Arial"/>
              </a:rPr>
              <a:t> reassure or allow the reporter to be contacted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Set</a:t>
            </a:r>
            <a:r>
              <a:rPr b="0" lang="en-US" sz="3200" spc="-1" strike="noStrike">
                <a:latin typeface="Arial"/>
              </a:rPr>
              <a:t> a behavioral modification plan</a:t>
            </a:r>
            <a:br/>
            <a:r>
              <a:rPr b="0" lang="en-US" sz="2000" spc="-1" strike="noStrike"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Call them in. Accept apologies on behalf of the reporter.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200" spc="-1" strike="noStrike">
                <a:latin typeface="Arial"/>
              </a:rPr>
              <a:t>Practice: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with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the Reported Person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Discussion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 the incident responder: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was hard or complicated?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 the reported person: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did the incident responder do well?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techniques did the incident responder use?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Any effective phrases?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Ground Rules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9" name="TextShape 2"/>
          <p:cNvSpPr txBox="1"/>
          <p:nvPr/>
        </p:nvSpPr>
        <p:spPr>
          <a:xfrm>
            <a:off x="4248000" y="1769040"/>
            <a:ext cx="55310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This is a safe(r) space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are asked to stop, you will stop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You may leave at any time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open to new knowledge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Acknowledge different lived experiences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348840" y="1757520"/>
            <a:ext cx="3757680" cy="2504880"/>
          </a:xfrm>
          <a:prstGeom prst="rect">
            <a:avLst/>
          </a:prstGeom>
          <a:ln>
            <a:noFill/>
          </a:ln>
        </p:spPr>
      </p:pic>
      <p:sp>
        <p:nvSpPr>
          <p:cNvPr id="51" name="TextShape 3"/>
          <p:cNvSpPr txBox="1"/>
          <p:nvPr/>
        </p:nvSpPr>
        <p:spPr>
          <a:xfrm>
            <a:off x="1097280" y="4426920"/>
            <a:ext cx="24591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US" sz="1800" spc="-1" strike="noStrike">
                <a:latin typeface="Arial"/>
              </a:rPr>
              <a:t>CC BY Steve Johnson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Following up</a:t>
            </a:r>
            <a:br/>
            <a:r>
              <a:rPr b="0" lang="en-US" sz="4400" spc="-1" strike="noStrike">
                <a:latin typeface="Arial"/>
              </a:rPr>
              <a:t>after an incident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Try to privately talk to everyone impacted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Document the incident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Addressing systemic change:</a:t>
            </a:r>
            <a:br/>
            <a:r>
              <a:rPr b="0" lang="en-US" sz="3200" spc="-1" strike="noStrike">
                <a:latin typeface="Arial"/>
              </a:rPr>
              <a:t>Adopt a "hey guys" chat bot to list alternatives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May need a statement to the community, e.g.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"Folks, this is a reminder from the moderation team.</a:t>
            </a:r>
            <a:br/>
            <a:r>
              <a:rPr b="0" lang="en-US" sz="2800" spc="-1" strike="noStrike">
                <a:latin typeface="Arial"/>
              </a:rPr>
              <a:t>Please avoid using the term 'guys' to refer to the whole community. The word 'guys' may make women and non-binary community members feel excluded. We need everyone's help to make our community more inclusive."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Thank you!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Twitter: @_sagesharp_ or @ottertechllc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Resources:</a:t>
            </a:r>
            <a:endParaRPr b="0" lang="en-US" sz="3200" spc="-1" strike="noStrike">
              <a:latin typeface="Arial"/>
            </a:endParaRPr>
          </a:p>
          <a:p>
            <a:r>
              <a:rPr b="0" lang="en-US" sz="2800" spc="-1" strike="noStrike">
                <a:latin typeface="Arial"/>
              </a:rPr>
              <a:t>https://otter.technology/code-of-conduct-training</a:t>
            </a:r>
            <a:endParaRPr b="0" lang="en-US" sz="2800" spc="-1" strike="noStrike">
              <a:latin typeface="Arial"/>
            </a:endParaRPr>
          </a:p>
          <a:p>
            <a:r>
              <a:rPr b="0" lang="en-US" sz="2800" spc="-1" strike="noStrike">
                <a:latin typeface="Arial"/>
              </a:rPr>
              <a:t>https://github.com/sagesharp/code-of-conduct-training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200" spc="-1" strike="noStrike">
                <a:latin typeface="Arial"/>
              </a:rPr>
              <a:t>Back up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Microaggressions:</a:t>
            </a:r>
            <a:br/>
            <a:r>
              <a:rPr b="0" lang="en-US" sz="4400" spc="-1" strike="noStrike">
                <a:latin typeface="Arial"/>
              </a:rPr>
              <a:t>Constant Inequality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5" name="TextShape 2"/>
          <p:cNvSpPr txBox="1"/>
          <p:nvPr/>
        </p:nvSpPr>
        <p:spPr>
          <a:xfrm>
            <a:off x="504000" y="1769040"/>
            <a:ext cx="9071640" cy="4540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Harm caused because your identity</a:t>
            </a:r>
            <a:br/>
            <a:r>
              <a:rPr b="0" lang="en-US" sz="3200" spc="-1" strike="noStrike">
                <a:latin typeface="Arial"/>
              </a:rPr>
              <a:t>is not considered "the default"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e.g. disability, race, gender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May happen daily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Invisible to the "default" identity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Death by 1,000 paper cuts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Under reported CoC violation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 flipH="1">
            <a:off x="6639120" y="2428560"/>
            <a:ext cx="2509200" cy="2509200"/>
          </a:xfrm>
          <a:prstGeom prst="rect">
            <a:avLst/>
          </a:prstGeom>
          <a:ln>
            <a:noFill/>
          </a:ln>
        </p:spPr>
      </p:pic>
      <p:sp>
        <p:nvSpPr>
          <p:cNvPr id="107" name="TextShape 3"/>
          <p:cNvSpPr txBox="1"/>
          <p:nvPr/>
        </p:nvSpPr>
        <p:spPr>
          <a:xfrm>
            <a:off x="6696360" y="5054400"/>
            <a:ext cx="2395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CC BY Andrew McGill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False Reporting:</a:t>
            </a:r>
            <a:br/>
            <a:r>
              <a:rPr b="0" lang="en-US" sz="4400" spc="-1" strike="noStrike">
                <a:latin typeface="Arial"/>
              </a:rPr>
              <a:t>Power Dynamics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does a reporter</a:t>
            </a:r>
            <a:br/>
            <a:r>
              <a:rPr b="0" lang="en-US" sz="3200" spc="-1" strike="noStrike">
                <a:latin typeface="Arial"/>
              </a:rPr>
              <a:t>have to lose?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Safety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Mental health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Career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Financial support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does the reported person</a:t>
            </a:r>
            <a:br/>
            <a:r>
              <a:rPr b="0" lang="en-US" sz="3200" spc="-1" strike="noStrike">
                <a:latin typeface="Arial"/>
              </a:rPr>
              <a:t>have to lose?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How likely is it the reporter will lose?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"/>
          <a:srcRect l="7929" t="0" r="2495" b="25350"/>
          <a:stretch/>
        </p:blipFill>
        <p:spPr>
          <a:xfrm>
            <a:off x="6401160" y="2449440"/>
            <a:ext cx="3291480" cy="2742840"/>
          </a:xfrm>
          <a:prstGeom prst="rect">
            <a:avLst/>
          </a:prstGeom>
          <a:ln>
            <a:noFill/>
          </a:ln>
        </p:spPr>
      </p:pic>
      <p:sp>
        <p:nvSpPr>
          <p:cNvPr id="111" name="TextShape 3"/>
          <p:cNvSpPr txBox="1"/>
          <p:nvPr/>
        </p:nvSpPr>
        <p:spPr>
          <a:xfrm>
            <a:off x="6743520" y="5292720"/>
            <a:ext cx="2407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CC BY Adam Lehman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Review All Reports</a:t>
            </a:r>
            <a:br/>
            <a:r>
              <a:rPr b="0" lang="en-US" sz="4400" spc="-1" strike="noStrike">
                <a:latin typeface="Arial"/>
              </a:rPr>
              <a:t>Carefully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Microaggressions &amp; sexual harassment</a:t>
            </a:r>
            <a:br/>
            <a:r>
              <a:rPr b="0" lang="en-US" sz="3200" spc="-1" strike="noStrike">
                <a:latin typeface="Arial"/>
              </a:rPr>
              <a:t>are under reported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Examine the power dynamics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cautious of when power</a:t>
            </a:r>
            <a:br/>
            <a:r>
              <a:rPr b="0" lang="en-US" sz="3200" spc="-1" strike="noStrike">
                <a:latin typeface="Arial"/>
              </a:rPr>
              <a:t>dynamic is reversed: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"racism against white people"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"sexist discrimination of men"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other "reverse-isms"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1"/>
          <a:srcRect l="7929" t="0" r="2495" b="25350"/>
          <a:stretch/>
        </p:blipFill>
        <p:spPr>
          <a:xfrm>
            <a:off x="6400800" y="2449440"/>
            <a:ext cx="3291480" cy="2742840"/>
          </a:xfrm>
          <a:prstGeom prst="rect">
            <a:avLst/>
          </a:prstGeom>
          <a:ln>
            <a:noFill/>
          </a:ln>
        </p:spPr>
      </p:pic>
      <p:sp>
        <p:nvSpPr>
          <p:cNvPr id="115" name="TextShape 3"/>
          <p:cNvSpPr txBox="1"/>
          <p:nvPr/>
        </p:nvSpPr>
        <p:spPr>
          <a:xfrm>
            <a:off x="6743160" y="5292720"/>
            <a:ext cx="2407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CC BY Adam Lehman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Agenda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Code of conduct enforcement duties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Practice: Taking a report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Evaluating a report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Practice: Following up on a report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Vocabulary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5" name="TextShape 2"/>
          <p:cNvSpPr txBox="1"/>
          <p:nvPr/>
        </p:nvSpPr>
        <p:spPr>
          <a:xfrm>
            <a:off x="504000" y="1769040"/>
            <a:ext cx="50738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WenQuanYi Micro Hei"/>
              </a:rPr>
              <a:t>Code of Conduct incident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WenQuanYi Micro Hei"/>
              </a:rPr>
              <a:t>Reporter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Reported person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Third party witness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Incident Responder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6" name="TextShape 3"/>
          <p:cNvSpPr txBox="1"/>
          <p:nvPr/>
        </p:nvSpPr>
        <p:spPr>
          <a:xfrm>
            <a:off x="6504120" y="4916160"/>
            <a:ext cx="26863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US" sz="1800" spc="-1" strike="noStrike">
                <a:latin typeface="Arial"/>
              </a:rPr>
              <a:t>CC BY U.S. Army Africa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 flipH="1">
            <a:off x="5682600" y="1828080"/>
            <a:ext cx="4253400" cy="2835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Incident Responder</a:t>
            </a:r>
            <a:br/>
            <a:r>
              <a:rPr b="0" lang="en-US" sz="4400" spc="-1" strike="noStrike">
                <a:latin typeface="Arial"/>
              </a:rPr>
              <a:t>Duties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9" name="TextShape 2"/>
          <p:cNvSpPr txBox="1"/>
          <p:nvPr/>
        </p:nvSpPr>
        <p:spPr>
          <a:xfrm>
            <a:off x="504000" y="1769040"/>
            <a:ext cx="47995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WenQuanYi Micro Hei"/>
              </a:rPr>
              <a:t>Takes incident reports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Protects reporter privacy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Assesses the situation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Discuss with committee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Resolves the incident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Responds to those impacted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Documents the incident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5304240" y="1828800"/>
            <a:ext cx="4246560" cy="2834640"/>
          </a:xfrm>
          <a:prstGeom prst="rect">
            <a:avLst/>
          </a:prstGeom>
          <a:ln>
            <a:noFill/>
          </a:ln>
        </p:spPr>
      </p:pic>
      <p:sp>
        <p:nvSpPr>
          <p:cNvPr id="61" name="TextShape 3"/>
          <p:cNvSpPr txBox="1"/>
          <p:nvPr/>
        </p:nvSpPr>
        <p:spPr>
          <a:xfrm>
            <a:off x="6216120" y="4916160"/>
            <a:ext cx="26863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US" sz="1800" spc="-1" strike="noStrike">
                <a:latin typeface="Arial"/>
              </a:rPr>
              <a:t>CC BY Open Knowledge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Common Reporter</a:t>
            </a:r>
            <a:br/>
            <a:r>
              <a:rPr b="0" lang="en-US" sz="4400" spc="-1" strike="noStrike">
                <a:latin typeface="Arial"/>
              </a:rPr>
              <a:t>Emotions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Repeating themselves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Becoming flustered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Talking fast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Mistrust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Judgment words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Anger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4" name="" descr=""/>
          <p:cNvPicPr/>
          <p:nvPr/>
        </p:nvPicPr>
        <p:blipFill>
          <a:blip r:embed="rId1"/>
          <a:srcRect l="11719" t="0" r="37652" b="0"/>
          <a:stretch/>
        </p:blipFill>
        <p:spPr>
          <a:xfrm>
            <a:off x="5564520" y="1831680"/>
            <a:ext cx="3602160" cy="4102560"/>
          </a:xfrm>
          <a:prstGeom prst="rect">
            <a:avLst/>
          </a:prstGeom>
          <a:ln>
            <a:noFill/>
          </a:ln>
        </p:spPr>
      </p:pic>
      <p:sp>
        <p:nvSpPr>
          <p:cNvPr id="65" name="TextShape 3"/>
          <p:cNvSpPr txBox="1"/>
          <p:nvPr/>
        </p:nvSpPr>
        <p:spPr>
          <a:xfrm>
            <a:off x="5505840" y="6035040"/>
            <a:ext cx="37926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Emotion CC BY 2.0 Osamu Kaneko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Acknowledging Reporter</a:t>
            </a:r>
            <a:br/>
            <a:r>
              <a:rPr b="0" lang="en-US" sz="4400" spc="-1" strike="noStrike">
                <a:latin typeface="Arial"/>
              </a:rPr>
              <a:t>Emotions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"You felt (emotion) when (behavior)."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Example: "</a:t>
            </a:r>
            <a:r>
              <a:rPr b="1" lang="en-US" sz="3200" spc="-1" strike="noStrike">
                <a:latin typeface="Arial"/>
              </a:rPr>
              <a:t>You felt</a:t>
            </a: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scared </a:t>
            </a:r>
            <a:r>
              <a:rPr b="1" lang="en-US" sz="3200" spc="-1" strike="noStrike">
                <a:latin typeface="Arial"/>
              </a:rPr>
              <a:t>when</a:t>
            </a:r>
            <a:r>
              <a:rPr b="0" lang="en-US" sz="3200" spc="-1" strike="noStrike">
                <a:latin typeface="Arial"/>
              </a:rPr>
              <a:t> they </a:t>
            </a:r>
            <a:r>
              <a:rPr b="0" lang="en-US" sz="3200" spc="-1" strike="noStrike">
                <a:latin typeface="Arial"/>
              </a:rPr>
              <a:t>raised their voice</a:t>
            </a:r>
            <a:r>
              <a:rPr b="0" lang="en-US" sz="3200" spc="-1" strike="noStrike">
                <a:latin typeface="Arial"/>
              </a:rPr>
              <a:t>."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Softening the directness: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"So you felt..."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"It sounds like you felt..."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"I'm hearing that you felt..."</a:t>
            </a:r>
            <a:endParaRPr b="0" lang="en-US" sz="28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"Nonviolent communication"</a:t>
            </a:r>
            <a:br/>
            <a:r>
              <a:rPr b="0" lang="en-US" sz="3200" spc="-1" strike="noStrike">
                <a:latin typeface="Arial"/>
              </a:rPr>
              <a:t>by Marshall B. Rosenberg, PhD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Taking an Incident Report:</a:t>
            </a:r>
            <a:br/>
            <a:r>
              <a:rPr b="1" lang="en-US" sz="4400" spc="-1" strike="noStrike">
                <a:latin typeface="Arial"/>
              </a:rPr>
              <a:t>LASER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45000"/>
          </a:bodyPr>
          <a:p>
            <a:r>
              <a:rPr b="0" lang="en-US" sz="3200" spc="-1" strike="noStrike">
                <a:latin typeface="Arial"/>
              </a:rPr>
              <a:t>Before: Ask if they want to go to a quiet, private place</a:t>
            </a:r>
            <a:br/>
            <a:r>
              <a:rPr b="0" lang="en-US" sz="3200" spc="-1" strike="noStrike">
                <a:latin typeface="Arial"/>
              </a:rPr>
              <a:t>	</a:t>
            </a:r>
            <a:r>
              <a:rPr b="0" lang="en-US" sz="3200" spc="-1" strike="noStrike">
                <a:latin typeface="Arial"/>
              </a:rPr>
              <a:t>	</a:t>
            </a:r>
            <a:r>
              <a:rPr b="0" lang="en-US" sz="3200" spc="-1" strike="noStrike">
                <a:latin typeface="Arial"/>
              </a:rPr>
              <a:t>	</a:t>
            </a:r>
            <a:r>
              <a:rPr b="0" lang="en-US" sz="3200" spc="-1" strike="noStrike">
                <a:latin typeface="Arial"/>
              </a:rPr>
              <a:t>(or encourage them to use private message/video chat)</a:t>
            </a:r>
            <a:endParaRPr b="0" lang="en-US" sz="3200" spc="-1" strike="noStrike">
              <a:latin typeface="Arial"/>
            </a:endParaRPr>
          </a:p>
          <a:p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Listen</a:t>
            </a:r>
            <a:r>
              <a:rPr b="0" lang="en-US" sz="3200" spc="-1" strike="noStrike">
                <a:latin typeface="Arial"/>
              </a:rPr>
              <a:t> and summarize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Acknowledge</a:t>
            </a:r>
            <a:r>
              <a:rPr b="0" lang="en-US" sz="3200" spc="-1" strike="noStrike">
                <a:latin typeface="Arial"/>
              </a:rPr>
              <a:t> emotions with "You" statements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Seek</a:t>
            </a:r>
            <a:r>
              <a:rPr b="0" lang="en-US" sz="3200" spc="-1" strike="noStrike">
                <a:latin typeface="Arial"/>
              </a:rPr>
              <a:t> assistance or resources as needed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Ensure</a:t>
            </a:r>
            <a:r>
              <a:rPr b="0" lang="en-US" sz="3200" spc="-1" strike="noStrike">
                <a:latin typeface="Arial"/>
              </a:rPr>
              <a:t> everyone is safe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Report</a:t>
            </a:r>
            <a:r>
              <a:rPr b="0" lang="en-US" sz="3200" spc="-1" strike="noStrike">
                <a:latin typeface="Arial"/>
              </a:rPr>
              <a:t> or </a:t>
            </a:r>
            <a:r>
              <a:rPr b="1" lang="en-US" sz="3200" spc="-1" strike="noStrike">
                <a:latin typeface="Arial"/>
              </a:rPr>
              <a:t>Respond</a:t>
            </a:r>
            <a:r>
              <a:rPr b="0" lang="en-US" sz="3200" spc="-1" strike="noStrike">
                <a:latin typeface="Arial"/>
              </a:rPr>
              <a:t> to the incident</a:t>
            </a:r>
            <a:endParaRPr b="0" lang="en-US" sz="3200" spc="-1" strike="noStrike">
              <a:latin typeface="Arial"/>
            </a:endParaRPr>
          </a:p>
          <a:p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After: Get contact info. Evaluate reporter privacy. Thank the reporter.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200" spc="-1" strike="noStrike">
                <a:latin typeface="Arial"/>
              </a:rPr>
              <a:t>Practice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Receiving Reports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6782</TotalTime>
  <Application>LibreOffice/6.1.5.2$Linux_X86_64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2017-01-04T07:50:07Z</dcterms:created>
  <dc:creator>sarah </dc:creator>
  <dc:description/>
  <dc:language>en-US</dc:language>
  <cp:lastModifiedBy>Sage Sharp</cp:lastModifiedBy>
  <dcterms:modified xsi:type="dcterms:W3CDTF">2019-10-22T12:45:48Z</dcterms:modified>
  <cp:revision>213</cp:revision>
  <dc:subject/>
  <dc:title/>
</cp:coreProperties>
</file>